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9" r:id="rId2"/>
    <p:sldId id="270" r:id="rId3"/>
    <p:sldId id="275" r:id="rId4"/>
    <p:sldId id="272" r:id="rId5"/>
    <p:sldId id="280" r:id="rId6"/>
    <p:sldId id="281" r:id="rId7"/>
    <p:sldId id="279" r:id="rId8"/>
    <p:sldId id="276" r:id="rId9"/>
    <p:sldId id="277" r:id="rId10"/>
    <p:sldId id="265" r:id="rId11"/>
  </p:sldIdLst>
  <p:sldSz cx="7559675" cy="10691813"/>
  <p:notesSz cx="6858000" cy="9947275"/>
  <p:defaultTextStyle>
    <a:defPPr>
      <a:defRPr lang="ru-RU"/>
    </a:defPPr>
    <a:lvl1pPr marL="0" algn="l" defTabSz="876012" rtl="0" eaLnBrk="1" latinLnBrk="0" hangingPunct="1">
      <a:defRPr sz="1724" kern="1200">
        <a:solidFill>
          <a:schemeClr val="tx1"/>
        </a:solidFill>
        <a:latin typeface="+mn-lt"/>
        <a:ea typeface="+mn-ea"/>
        <a:cs typeface="+mn-cs"/>
      </a:defRPr>
    </a:lvl1pPr>
    <a:lvl2pPr marL="438006" algn="l" defTabSz="876012" rtl="0" eaLnBrk="1" latinLnBrk="0" hangingPunct="1">
      <a:defRPr sz="1724" kern="1200">
        <a:solidFill>
          <a:schemeClr val="tx1"/>
        </a:solidFill>
        <a:latin typeface="+mn-lt"/>
        <a:ea typeface="+mn-ea"/>
        <a:cs typeface="+mn-cs"/>
      </a:defRPr>
    </a:lvl2pPr>
    <a:lvl3pPr marL="876012" algn="l" defTabSz="876012" rtl="0" eaLnBrk="1" latinLnBrk="0" hangingPunct="1">
      <a:defRPr sz="1724" kern="1200">
        <a:solidFill>
          <a:schemeClr val="tx1"/>
        </a:solidFill>
        <a:latin typeface="+mn-lt"/>
        <a:ea typeface="+mn-ea"/>
        <a:cs typeface="+mn-cs"/>
      </a:defRPr>
    </a:lvl3pPr>
    <a:lvl4pPr marL="1314016" algn="l" defTabSz="876012" rtl="0" eaLnBrk="1" latinLnBrk="0" hangingPunct="1">
      <a:defRPr sz="1724" kern="1200">
        <a:solidFill>
          <a:schemeClr val="tx1"/>
        </a:solidFill>
        <a:latin typeface="+mn-lt"/>
        <a:ea typeface="+mn-ea"/>
        <a:cs typeface="+mn-cs"/>
      </a:defRPr>
    </a:lvl4pPr>
    <a:lvl5pPr marL="1752022" algn="l" defTabSz="876012" rtl="0" eaLnBrk="1" latinLnBrk="0" hangingPunct="1">
      <a:defRPr sz="1724" kern="1200">
        <a:solidFill>
          <a:schemeClr val="tx1"/>
        </a:solidFill>
        <a:latin typeface="+mn-lt"/>
        <a:ea typeface="+mn-ea"/>
        <a:cs typeface="+mn-cs"/>
      </a:defRPr>
    </a:lvl5pPr>
    <a:lvl6pPr marL="2190028" algn="l" defTabSz="876012" rtl="0" eaLnBrk="1" latinLnBrk="0" hangingPunct="1">
      <a:defRPr sz="1724" kern="1200">
        <a:solidFill>
          <a:schemeClr val="tx1"/>
        </a:solidFill>
        <a:latin typeface="+mn-lt"/>
        <a:ea typeface="+mn-ea"/>
        <a:cs typeface="+mn-cs"/>
      </a:defRPr>
    </a:lvl6pPr>
    <a:lvl7pPr marL="2628034" algn="l" defTabSz="876012" rtl="0" eaLnBrk="1" latinLnBrk="0" hangingPunct="1">
      <a:defRPr sz="1724" kern="1200">
        <a:solidFill>
          <a:schemeClr val="tx1"/>
        </a:solidFill>
        <a:latin typeface="+mn-lt"/>
        <a:ea typeface="+mn-ea"/>
        <a:cs typeface="+mn-cs"/>
      </a:defRPr>
    </a:lvl7pPr>
    <a:lvl8pPr marL="3066038" algn="l" defTabSz="876012" rtl="0" eaLnBrk="1" latinLnBrk="0" hangingPunct="1">
      <a:defRPr sz="1724" kern="1200">
        <a:solidFill>
          <a:schemeClr val="tx1"/>
        </a:solidFill>
        <a:latin typeface="+mn-lt"/>
        <a:ea typeface="+mn-ea"/>
        <a:cs typeface="+mn-cs"/>
      </a:defRPr>
    </a:lvl8pPr>
    <a:lvl9pPr marL="3504044" algn="l" defTabSz="876012" rtl="0" eaLnBrk="1" latinLnBrk="0" hangingPunct="1">
      <a:defRPr sz="172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2328" y="48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86"/>
            <a:ext cx="5669756" cy="258137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41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99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40"/>
            <a:ext cx="6520220" cy="4447497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4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14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8"/>
            <a:ext cx="3212862" cy="67838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8"/>
            <a:ext cx="3212862" cy="67838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66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3"/>
            <a:ext cx="6520220" cy="206658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79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91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79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91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8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251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49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51" y="1539433"/>
            <a:ext cx="3827085" cy="7598118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9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96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51" y="1539433"/>
            <a:ext cx="3827085" cy="7598118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9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169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7" y="569241"/>
            <a:ext cx="1630055" cy="906081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32" y="569241"/>
            <a:ext cx="4795669" cy="906081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700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3"/>
            <a:ext cx="6520220" cy="2066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8"/>
            <a:ext cx="6520220" cy="6783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4CA4A-78AF-4B66-821D-778FF1D2D398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3656D-1208-4863-A3BE-7E21C4A8E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56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2251" y="3628956"/>
            <a:ext cx="7251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«Лучшая школьная библиотека - 2021»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номинации «Лучшая городская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библиотека – 2021»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0225" y="665167"/>
            <a:ext cx="680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 «Средняя общеобразовательная школа №25 им.70-летия нефти Татарстана»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г.Альметьевск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Республика Татарстан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2C0DA4-4841-4541-A8E8-FCC348474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337" y="1656226"/>
            <a:ext cx="1905000" cy="1905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BA4FF06-E7AF-427E-B494-09221D687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243" y="5883965"/>
            <a:ext cx="4850296" cy="33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1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3539" y="7084730"/>
            <a:ext cx="6784421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t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муниципального тура республиканского конкурса”</a:t>
            </a:r>
          </a:p>
          <a:p>
            <a:r>
              <a:rPr lang="tt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“Педагог-библиотекарь 2014 года”. </a:t>
            </a:r>
          </a:p>
          <a:p>
            <a:r>
              <a:rPr lang="tt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победитель муниципального этапа</a:t>
            </a:r>
          </a:p>
          <a:p>
            <a:r>
              <a:rPr lang="tt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Республиканского конкурса  “Лучшая школьная библиотека-2015</a:t>
            </a:r>
            <a:r>
              <a:rPr lang="tt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6738" y="1407650"/>
            <a:ext cx="406294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Высшее, Казанский государственный институт культуры , 1987 г.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библиотечной работы: 34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образовательном учреждении: 8 лет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квалификации: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переподготовка, АНО ДПО «Академия менеджмента»,2019; ОО «Столичный центр», «Педагог- библиотекарь», 2019  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наград, званий:  </a:t>
            </a:r>
          </a:p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Благодарственные письма Управления образования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Альметьевкого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РТ,  2017 , 2018,2019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635" y="311432"/>
            <a:ext cx="6202017" cy="1096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 </a:t>
            </a:r>
            <a:r>
              <a:rPr lang="ru-RU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ИБЦ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Низамова Гульнара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Анасовна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CA9D60F-DB52-495D-9936-8433FE330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4" y="1713369"/>
            <a:ext cx="2807721" cy="353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2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20356"/>
            <a:ext cx="7559675" cy="662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r>
              <a:rPr lang="ru-RU" dirty="0"/>
              <a:t>                ИНФОРМАЦИОННО-БИБЛИОТЕЧНЫЙ ЦЕНТР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33" y="1140577"/>
            <a:ext cx="6480610" cy="42492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47" y="5639238"/>
            <a:ext cx="4285859" cy="452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1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-27213"/>
            <a:ext cx="7559675" cy="662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r>
              <a:rPr lang="ru-RU" dirty="0"/>
              <a:t>ФОРМИРОВАНИЕ НАПРАВЛЕННОСТИ </a:t>
            </a:r>
          </a:p>
          <a:p>
            <a:r>
              <a:rPr lang="ru-RU" dirty="0"/>
              <a:t>ЧИТАТЕЛЬСКОГО ИНТЕРЕСА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10999" y="4850101"/>
            <a:ext cx="3257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Проект«Библиотечный</a:t>
            </a:r>
            <a:r>
              <a:rPr lang="ru-RU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плакат»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5232" y="9367632"/>
            <a:ext cx="2286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Драгунский наш друг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26676" y="9065246"/>
            <a:ext cx="3778250" cy="3576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+mj-lt"/>
              </a:rPr>
              <a:t>Библиотечная продленка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-20356"/>
            <a:ext cx="7559675" cy="9576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r>
              <a:rPr lang="ru-RU" sz="2200" dirty="0"/>
              <a:t>ФОРМИРОВАНИЕ НАПРАВЛЕННОСТИ </a:t>
            </a:r>
          </a:p>
          <a:p>
            <a:r>
              <a:rPr lang="ru-RU" sz="2200" dirty="0"/>
              <a:t>ЧИТАТЕЛЬСКОГО ИНТЕРЕСА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185012" y="4388436"/>
            <a:ext cx="3983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« Проект»  «Время читать»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CA1E635-AB80-4BEA-AD98-6D5AA7020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410" y="1096621"/>
            <a:ext cx="3002154" cy="32077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50F140B-8BBD-44AF-83C1-4E40C1E2C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85" y="916562"/>
            <a:ext cx="3751425" cy="33495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25685D1-AD05-4FD7-BB21-91765DF51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856" y="6011885"/>
            <a:ext cx="3629258" cy="29764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A7D0032-85A0-403C-81AB-6F1DDD8775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837" y="6138389"/>
            <a:ext cx="3751425" cy="284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46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"/>
            <a:ext cx="7559676" cy="1252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r>
              <a:rPr lang="ru-RU" sz="2200" dirty="0"/>
              <a:t>    ВЗАИМОДЕЙСТВИЕ С ОРГАНАМИ</a:t>
            </a:r>
          </a:p>
          <a:p>
            <a:r>
              <a:rPr lang="ru-RU" sz="2200" dirty="0"/>
              <a:t>          МЕС ТНОЙ  ВЛАСТИ, ОБЩЕСТВЕННОСТЬЮ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496" y="8192546"/>
            <a:ext cx="60659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1.Встреча с писателем </a:t>
            </a:r>
            <a:r>
              <a:rPr lang="ru-RU" sz="2000" dirty="0" err="1" smtClean="0">
                <a:solidFill>
                  <a:srgbClr val="002060"/>
                </a:solidFill>
                <a:latin typeface="+mj-lt"/>
              </a:rPr>
              <a:t>Рамзией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+mj-lt"/>
              </a:rPr>
              <a:t>Габдулхаковой</a:t>
            </a:r>
            <a:endParaRPr lang="ru-RU" sz="2000" dirty="0" smtClean="0">
              <a:solidFill>
                <a:srgbClr val="002060"/>
              </a:solidFill>
              <a:latin typeface="+mj-lt"/>
            </a:endParaRPr>
          </a:p>
          <a:p>
            <a:pPr algn="ctr"/>
            <a:endParaRPr lang="ru-RU" sz="2000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2.Фестиваль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«Грани таланта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» с Национальным культурным центром «</a:t>
            </a:r>
            <a:r>
              <a:rPr lang="tt-RU" sz="2000" dirty="0" smtClean="0">
                <a:solidFill>
                  <a:srgbClr val="002060"/>
                </a:solidFill>
                <a:latin typeface="+mj-lt"/>
              </a:rPr>
              <a:t>Әлмәт”</a:t>
            </a:r>
            <a:endParaRPr lang="ru-RU" sz="20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034453C-42AC-4B5F-9E9F-C8619797F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839" y="4993138"/>
            <a:ext cx="3604591" cy="27422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8D47F26-0DE6-4E84-B75B-A995F08EF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10" y="1474154"/>
            <a:ext cx="6639338" cy="334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093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1155"/>
            <a:ext cx="1583093" cy="913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"/>
            <a:ext cx="7559676" cy="101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r>
              <a:rPr lang="ru-RU" dirty="0"/>
              <a:t>            РАСПРОСТРОНЕНИЕ ОПЫТА РАБОТЫ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4408" y="4885337"/>
            <a:ext cx="41561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2060"/>
                </a:solidFill>
                <a:latin typeface="+mj-lt"/>
              </a:rPr>
              <a:t>Городской семинар  школьных библиотекарей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37672" y="9105651"/>
            <a:ext cx="4417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002060"/>
                </a:solidFill>
                <a:latin typeface="+mj-lt"/>
              </a:rPr>
              <a:t>Выступление на Всероссийской конференции Гимназия</a:t>
            </a:r>
          </a:p>
          <a:p>
            <a:pPr algn="ctr"/>
            <a:r>
              <a:rPr lang="ru-RU" sz="1800" dirty="0">
                <a:solidFill>
                  <a:srgbClr val="002060"/>
                </a:solidFill>
                <a:latin typeface="+mj-lt"/>
              </a:rPr>
              <a:t> г. Альметьевск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37672" y="1"/>
            <a:ext cx="7559676" cy="954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r>
              <a:rPr lang="ru-RU" dirty="0"/>
              <a:t>            </a:t>
            </a:r>
            <a:r>
              <a:rPr lang="ru-RU" dirty="0" smtClean="0"/>
              <a:t>РАСПРОСТРАНЕНИЕ </a:t>
            </a:r>
            <a:r>
              <a:rPr lang="ru-RU" dirty="0"/>
              <a:t>ОПЫТА РАБОТЫ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BA34DB7-2648-4509-B11C-FF61B8AE6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978" y="5531668"/>
            <a:ext cx="4031697" cy="500471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418DFF-81DE-4ED3-8799-3B9DF86E5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22" y="1159493"/>
            <a:ext cx="5589696" cy="366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6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7559676" cy="10685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18492" y="344387"/>
            <a:ext cx="5829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#  </a:t>
            </a:r>
            <a:r>
              <a:rPr lang="ru-RU" sz="2000" dirty="0" smtClean="0">
                <a:cs typeface="Times New Roman" panose="02020603050405020304" pitchFamily="18" charset="0"/>
              </a:rPr>
              <a:t>Перемены с </a:t>
            </a:r>
            <a:r>
              <a:rPr lang="tt-RU" sz="2000" dirty="0">
                <a:cs typeface="Times New Roman" panose="02020603050405020304" pitchFamily="18" charset="0"/>
              </a:rPr>
              <a:t>к</a:t>
            </a:r>
            <a:r>
              <a:rPr lang="ru-RU" sz="2000" dirty="0" err="1" smtClean="0">
                <a:cs typeface="Times New Roman" panose="02020603050405020304" pitchFamily="18" charset="0"/>
              </a:rPr>
              <a:t>нигой</a:t>
            </a:r>
            <a:endParaRPr lang="ru-RU" sz="1800" dirty="0"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5791" y="9650817"/>
            <a:ext cx="2925801" cy="665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 В  тишине библиотечной</a:t>
            </a:r>
            <a:endParaRPr lang="ru-RU" sz="2000" dirty="0">
              <a:solidFill>
                <a:srgbClr val="002060"/>
              </a:solidFill>
              <a:latin typeface="+mj-lt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84460" y="4601256"/>
            <a:ext cx="400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2060"/>
                </a:solidFill>
                <a:latin typeface="+mj-lt"/>
              </a:rPr>
              <a:t> Читаем вместе </a:t>
            </a:r>
            <a:endParaRPr lang="ru-RU" sz="18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72" y="1121898"/>
            <a:ext cx="3414056" cy="30482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717" y="1097248"/>
            <a:ext cx="3600408" cy="29452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712" y="4970588"/>
            <a:ext cx="4286250" cy="435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39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" y="270164"/>
            <a:ext cx="7559675" cy="8520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r>
              <a:rPr lang="ru-RU" sz="2800" dirty="0"/>
              <a:t>              </a:t>
            </a:r>
            <a:r>
              <a:rPr lang="ru-RU" dirty="0"/>
              <a:t>КОНКУРС «ЧИТАЮЩАЯ </a:t>
            </a:r>
            <a:r>
              <a:rPr lang="ru-RU" dirty="0" smtClean="0"/>
              <a:t>МАМА-ЧИТАЮЩАЯ СТРАНА»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1" y="648294"/>
            <a:ext cx="701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 smtClean="0">
              <a:solidFill>
                <a:srgbClr val="002060"/>
              </a:solidFill>
              <a:latin typeface="+mj-lt"/>
            </a:endParaRPr>
          </a:p>
          <a:p>
            <a:endParaRPr lang="ru-RU" sz="1800" dirty="0">
              <a:solidFill>
                <a:srgbClr val="002060"/>
              </a:solidFill>
              <a:latin typeface="+mj-lt"/>
            </a:endParaRPr>
          </a:p>
          <a:p>
            <a:endParaRPr lang="ru-RU" sz="18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CEAB4E5-6262-4055-8E3D-DCB6B5EAD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13" y="6318029"/>
            <a:ext cx="5883150" cy="3127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13" y="1571624"/>
            <a:ext cx="5791200" cy="4296999"/>
          </a:xfrm>
          <a:prstGeom prst="rect">
            <a:avLst/>
          </a:prstGeom>
        </p:spPr>
      </p:pic>
      <p:sp>
        <p:nvSpPr>
          <p:cNvPr id="5" name="AutoShape 2" descr="https://1.downloader.disk.yandex.ru/preview/a9cf4ce3d1e8fce92caf02aee3334dde422824173ccb8d33bcb5ab6d7179a7a8/inf/K6Gikf4MilE0Vzji9jU3nbM8BUl1HlUVCSlYFUPP-OfqLBXpKhvC3-F-Q-VF2xeTtRkvxOkMSNQSDbXQU-hS-Q==?uid=253661087&amp;filename=2021-04-19+12-33-50.JPG&amp;disposition=inline&amp;hash=&amp;limit=0&amp;content_type=image%2Fjpeg&amp;tknv=v2&amp;owner_uid=253661087&amp;size=1366x6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508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9794"/>
            <a:ext cx="7559675" cy="634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r>
              <a:rPr lang="ru-RU" dirty="0"/>
              <a:t>               </a:t>
            </a:r>
            <a:r>
              <a:rPr lang="ru-RU" dirty="0" smtClean="0"/>
              <a:t>Создание положительного имиджа ИБЦ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1821" y="6657118"/>
            <a:ext cx="7176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solidFill>
                  <a:srgbClr val="002060"/>
                </a:solidFill>
                <a:latin typeface="+mj-lt"/>
              </a:rPr>
              <a:t>На </a:t>
            </a:r>
            <a:r>
              <a:rPr lang="ru-RU" sz="1800" dirty="0" err="1" smtClean="0">
                <a:solidFill>
                  <a:srgbClr val="002060"/>
                </a:solidFill>
                <a:latin typeface="+mj-lt"/>
              </a:rPr>
              <a:t>инстаграмме</a:t>
            </a:r>
            <a:r>
              <a:rPr lang="ru-RU" sz="1800" dirty="0" smtClean="0">
                <a:solidFill>
                  <a:srgbClr val="002060"/>
                </a:solidFill>
                <a:latin typeface="+mj-lt"/>
              </a:rPr>
              <a:t>  создана страница ИБЦ   </a:t>
            </a:r>
            <a:endParaRPr lang="ru-RU" sz="18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72" y="1052811"/>
            <a:ext cx="3225064" cy="55243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836" y="1052811"/>
            <a:ext cx="3219450" cy="5524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18" y="7106434"/>
            <a:ext cx="6255038" cy="330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36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27212"/>
            <a:ext cx="7559675" cy="8478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</a:defRPr>
            </a:lvl1pPr>
          </a:lstStyle>
          <a:p>
            <a:r>
              <a:rPr lang="ru-RU" dirty="0"/>
              <a:t>АКЦИЯ  «ПОДАРИ КНИГЕ ВТОРУЮ ЖИЗНЬ»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49" y="992115"/>
            <a:ext cx="4286250" cy="5715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057" y="4976813"/>
            <a:ext cx="428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717</TotalTime>
  <Words>241</Words>
  <Application>Microsoft Office PowerPoint</Application>
  <PresentationFormat>Произвольный</PresentationFormat>
  <Paragraphs>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Windows User</cp:lastModifiedBy>
  <cp:revision>113</cp:revision>
  <cp:lastPrinted>2021-09-30T09:16:18Z</cp:lastPrinted>
  <dcterms:created xsi:type="dcterms:W3CDTF">2018-09-23T10:41:10Z</dcterms:created>
  <dcterms:modified xsi:type="dcterms:W3CDTF">2021-10-04T05:31:39Z</dcterms:modified>
</cp:coreProperties>
</file>